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112_73E3C3CA.xml" ContentType="application/vnd.ms-powerpoint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0"/>
  </p:notesMasterIdLst>
  <p:sldIdLst>
    <p:sldId id="256" r:id="rId5"/>
    <p:sldId id="266" r:id="rId6"/>
    <p:sldId id="258" r:id="rId7"/>
    <p:sldId id="257" r:id="rId8"/>
    <p:sldId id="270" r:id="rId9"/>
    <p:sldId id="271" r:id="rId10"/>
    <p:sldId id="272" r:id="rId11"/>
    <p:sldId id="269" r:id="rId12"/>
    <p:sldId id="267" r:id="rId13"/>
    <p:sldId id="268" r:id="rId14"/>
    <p:sldId id="275" r:id="rId15"/>
    <p:sldId id="274" r:id="rId16"/>
    <p:sldId id="259" r:id="rId17"/>
    <p:sldId id="260" r:id="rId18"/>
    <p:sldId id="273" r:id="rId1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7BFC734-22C4-3974-7B35-378F6109B259}" name="Lynn Mackay-Thomas" initials="LM" userId="S::Lynn.Mackay-Thomas@bihs.org.uk::06ca6f15-a3e9-427d-b1f4-30155aefeafd" providerId="AD"/>
  <p188:author id="{9193739A-A0B2-D634-4CA3-6B0C59129C85}" name="Manish Saxena" initials="MS" userId="S::m.saxena_qmul.ac.uk#ext#@bihsorguk.onmicrosoft.com::2f06c07d-83dd-4725-a890-2bbedfc5e4d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6" d="100"/>
          <a:sy n="96" d="100"/>
        </p:scale>
        <p:origin x="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nn Mackay-Thomas" userId="06ca6f15-a3e9-427d-b1f4-30155aefeafd" providerId="ADAL" clId="{0B22BB5F-0E4E-4506-86B0-434E716DCB2B}"/>
    <pc:docChg chg="modSld sldOrd">
      <pc:chgData name="Lynn Mackay-Thomas" userId="06ca6f15-a3e9-427d-b1f4-30155aefeafd" providerId="ADAL" clId="{0B22BB5F-0E4E-4506-86B0-434E716DCB2B}" dt="2026-04-02T12:51:31.863" v="48" actId="1076"/>
      <pc:docMkLst>
        <pc:docMk/>
      </pc:docMkLst>
      <pc:sldChg chg="modSp mod modCm">
        <pc:chgData name="Lynn Mackay-Thomas" userId="06ca6f15-a3e9-427d-b1f4-30155aefeafd" providerId="ADAL" clId="{0B22BB5F-0E4E-4506-86B0-434E716DCB2B}" dt="2026-04-02T12:49:35.317" v="15" actId="20577"/>
        <pc:sldMkLst>
          <pc:docMk/>
          <pc:sldMk cId="0" sldId="259"/>
        </pc:sldMkLst>
        <pc:spChg chg="mod">
          <ac:chgData name="Lynn Mackay-Thomas" userId="06ca6f15-a3e9-427d-b1f4-30155aefeafd" providerId="ADAL" clId="{0B22BB5F-0E4E-4506-86B0-434E716DCB2B}" dt="2026-04-02T12:49:35.317" v="15" actId="20577"/>
          <ac:spMkLst>
            <pc:docMk/>
            <pc:sldMk cId="0" sldId="259"/>
            <ac:spMk id="7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ynn Mackay-Thomas" userId="06ca6f15-a3e9-427d-b1f4-30155aefeafd" providerId="ADAL" clId="{0B22BB5F-0E4E-4506-86B0-434E716DCB2B}" dt="2026-04-02T12:49:35.317" v="15" actId="20577"/>
              <pc2:cmMkLst xmlns:pc2="http://schemas.microsoft.com/office/powerpoint/2019/9/main/command">
                <pc:docMk/>
                <pc:sldMk cId="0" sldId="259"/>
                <pc2:cmMk id="{AFF885C5-5E04-4BC1-AF62-A82799FEE0A9}"/>
              </pc2:cmMkLst>
            </pc226:cmChg>
          </p:ext>
        </pc:extLst>
      </pc:sldChg>
      <pc:sldChg chg="ord">
        <pc:chgData name="Lynn Mackay-Thomas" userId="06ca6f15-a3e9-427d-b1f4-30155aefeafd" providerId="ADAL" clId="{0B22BB5F-0E4E-4506-86B0-434E716DCB2B}" dt="2026-04-02T10:57:02.933" v="1"/>
        <pc:sldMkLst>
          <pc:docMk/>
          <pc:sldMk cId="3175080045" sldId="268"/>
        </pc:sldMkLst>
      </pc:sldChg>
      <pc:sldChg chg="ord">
        <pc:chgData name="Lynn Mackay-Thomas" userId="06ca6f15-a3e9-427d-b1f4-30155aefeafd" providerId="ADAL" clId="{0B22BB5F-0E4E-4506-86B0-434E716DCB2B}" dt="2026-04-02T10:57:46.317" v="5"/>
        <pc:sldMkLst>
          <pc:docMk/>
          <pc:sldMk cId="832349576" sldId="271"/>
        </pc:sldMkLst>
      </pc:sldChg>
      <pc:sldChg chg="modSp mod modCm">
        <pc:chgData name="Lynn Mackay-Thomas" userId="06ca6f15-a3e9-427d-b1f4-30155aefeafd" providerId="ADAL" clId="{0B22BB5F-0E4E-4506-86B0-434E716DCB2B}" dt="2026-04-02T12:51:31.863" v="48" actId="1076"/>
        <pc:sldMkLst>
          <pc:docMk/>
          <pc:sldMk cId="1944306634" sldId="274"/>
        </pc:sldMkLst>
        <pc:spChg chg="mod">
          <ac:chgData name="Lynn Mackay-Thomas" userId="06ca6f15-a3e9-427d-b1f4-30155aefeafd" providerId="ADAL" clId="{0B22BB5F-0E4E-4506-86B0-434E716DCB2B}" dt="2026-04-02T12:51:31.863" v="48" actId="1076"/>
          <ac:spMkLst>
            <pc:docMk/>
            <pc:sldMk cId="1944306634" sldId="274"/>
            <ac:spMk id="5" creationId="{5BE14B53-4DFE-85C5-6C9E-880783A034E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ynn Mackay-Thomas" userId="06ca6f15-a3e9-427d-b1f4-30155aefeafd" providerId="ADAL" clId="{0B22BB5F-0E4E-4506-86B0-434E716DCB2B}" dt="2026-04-02T12:51:25.096" v="47" actId="20577"/>
              <pc2:cmMkLst xmlns:pc2="http://schemas.microsoft.com/office/powerpoint/2019/9/main/command">
                <pc:docMk/>
                <pc:sldMk cId="1944306634" sldId="274"/>
                <pc2:cmMk id="{E289A847-A8C9-42B2-A6E8-E20E4191FBFD}"/>
              </pc2:cmMkLst>
            </pc226:cmChg>
          </p:ext>
        </pc:extLst>
      </pc:sldChg>
      <pc:sldChg chg="ord">
        <pc:chgData name="Lynn Mackay-Thomas" userId="06ca6f15-a3e9-427d-b1f4-30155aefeafd" providerId="ADAL" clId="{0B22BB5F-0E4E-4506-86B0-434E716DCB2B}" dt="2026-04-02T10:57:17.995" v="3"/>
        <pc:sldMkLst>
          <pc:docMk/>
          <pc:sldMk cId="3103937797" sldId="275"/>
        </pc:sldMkLst>
      </pc:sldChg>
    </pc:docChg>
  </pc:docChgLst>
  <pc:docChgLst>
    <pc:chgData name="Manish Saxena" userId="S::m.saxena_qmul.ac.uk#ext#@bihsorguk.onmicrosoft.com::2f06c07d-83dd-4725-a890-2bbedfc5e4d7" providerId="AD" clId="Web-{486D90ED-09E3-DF8A-12BF-802E58477AAF}"/>
    <pc:docChg chg="mod">
      <pc:chgData name="Manish Saxena" userId="S::m.saxena_qmul.ac.uk#ext#@bihsorguk.onmicrosoft.com::2f06c07d-83dd-4725-a890-2bbedfc5e4d7" providerId="AD" clId="Web-{486D90ED-09E3-DF8A-12BF-802E58477AAF}" dt="2026-04-02T11:53:05.922" v="0"/>
      <pc:docMkLst>
        <pc:docMk/>
      </pc:docMkLst>
    </pc:docChg>
  </pc:docChgLst>
</pc:chgInfo>
</file>

<file path=ppt/comments/modernComment_112_73E3C3C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289A847-A8C9-42B2-A6E8-E20E4191FBFD}" authorId="{9193739A-A0B2-D634-4CA3-6B0C59129C85}" created="2026-04-02T11:53:05.92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944306634" sldId="274"/>
      <ac:spMk id="5" creationId="{5BE14B53-4DFE-85C5-6C9E-880783A034E5}"/>
      <ac:txMk cp="0" len="29">
        <ac:context len="444" hash="3789029092"/>
      </ac:txMk>
    </ac:txMkLst>
    <p188:pos x="4892260" y="276086"/>
    <p188:txBody>
      <a:bodyPr/>
      <a:lstStyle/>
      <a:p>
        <a:r>
          <a:rPr lang="en-US"/>
          <a:t>Consider adding:
1. Qualitative user feedback (patients, GP, pharmacist, nurses)
2. Health economics evaluation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4-02T12:50:49.446" authorId="{67BFC734-22C4-3974-7B35-378F6109B259}"/>
          </p223:rxn>
        </p223:reactions>
      </p:ext>
    </p188:extLst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7759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Programme purpose, objective, and workstream framing from BIHS Wearable Blood Pressure Programme Framework March 2026. fileciteturn0file0
- Meeting timing and launch context from BP Wearables Team Actions and Next Steps. fileciteturn0file1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Workstream objectives, focus areas, and interdependencies come from the BIHS programme framework. fileciteturn0file0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Suggested kickoff agenda is adapted from the BIHS programme framework. fileciteturn0file0
- Need to separate validation, diagnostics, data pathway and implementation tasks comes from the meeting discussion. fileciteturn0file1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Pilot size, ABPM comparator, diagnostic-agreement framing, and simple GP-facing outputs come from the BP Wearables Team Actions and Next Steps transcript. fileciteturn0file1
- Distinction between evaluation, validation and data-flow boundaries is consistent with the BIHS programme framework. fileciteturn0file0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First 4-6 week priorities and suggested outputs come from the BIHS programme framework. fileciteturn0file0
- Named roles, funding conversations, reviewer input, and recordings / webpage support come from the team transcript and action list. fileciteturn0file1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6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82880"/>
          </a:xfrm>
          <a:prstGeom prst="rect">
            <a:avLst/>
          </a:prstGeom>
          <a:solidFill>
            <a:srgbClr val="0E5A7A"/>
          </a:solidFill>
          <a:ln w="12700">
            <a:solidFill>
              <a:srgbClr val="0E5A7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02920" y="6400800"/>
            <a:ext cx="4206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5A6B75"/>
                </a:solidFill>
              </a:rPr>
              <a:t>BIHS Wearable Blood Pressure Programme</a:t>
            </a:r>
            <a:endParaRPr lang="en-US" sz="1000"/>
          </a:p>
        </p:txBody>
      </p:sp>
      <p:sp>
        <p:nvSpPr>
          <p:cNvPr id="4" name="Text 2"/>
          <p:cNvSpPr/>
          <p:nvPr/>
        </p:nvSpPr>
        <p:spPr>
          <a:xfrm>
            <a:off x="10149840" y="6400800"/>
            <a:ext cx="1417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>
                <a:solidFill>
                  <a:srgbClr val="5A6B75"/>
                </a:solidFill>
              </a:rPr>
              <a:t>Kickoff pack</a:t>
            </a:r>
            <a:endParaRPr lang="en-US" sz="100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382512"/>
            <a:ext cx="228600" cy="18288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5A6B75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382512"/>
            <a:ext cx="228600" cy="18288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5A6B75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2_73E3C3CA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1078992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63A4D"/>
                </a:solidFill>
              </a:rPr>
              <a:t>Blood Pressure Wearables Programme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658368" y="162763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A7A"/>
                </a:solidFill>
              </a:rPr>
              <a:t>Kickoff meetings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58368" y="2743200"/>
            <a:ext cx="1085392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GB" sz="1600" dirty="0"/>
              <a:t>The BIHS Blood Pressure Wearables Programme has been established to develop a practical UK route for evaluating wearable blood pressure technologies, defining safe NHS data pathways, and delivering the first real-world pilot in a clearly bounded clinical use case.</a:t>
            </a:r>
          </a:p>
          <a:p>
            <a:endParaRPr lang="en-GB" sz="1600" dirty="0"/>
          </a:p>
          <a:p>
            <a:r>
              <a:rPr lang="en-GB" sz="1600" dirty="0"/>
              <a:t>The programme is structured through three linked workstreams which are being progressed in parallel:</a:t>
            </a:r>
          </a:p>
          <a:p>
            <a:pPr marL="0" indent="0">
              <a:buNone/>
            </a:pP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58368" y="4160520"/>
            <a:ext cx="356616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4507992" y="4160520"/>
            <a:ext cx="315468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7946136" y="4160520"/>
            <a:ext cx="356616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914400" y="4462272"/>
            <a:ext cx="305409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63A4D"/>
                </a:solidFill>
              </a:rPr>
              <a:t>Workstream 1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163A4D"/>
                </a:solidFill>
              </a:rPr>
              <a:t>Evaluation framework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764024" y="4462272"/>
            <a:ext cx="264261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63A4D"/>
                </a:solidFill>
              </a:rPr>
              <a:t>Workstream 2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163A4D"/>
                </a:solidFill>
              </a:rPr>
              <a:t>Data pathway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202168" y="4462272"/>
            <a:ext cx="305409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63A4D"/>
                </a:solidFill>
              </a:rPr>
              <a:t>Workstream 3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163A4D"/>
                </a:solidFill>
              </a:rPr>
              <a:t>Real-world pilot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58368" y="5797296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5"/>
                </a:solidFill>
              </a:rPr>
              <a:t>March 2026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382512"/>
            <a:ext cx="228600" cy="18288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5A6B75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1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A649781-7258-B2A2-61F2-3A9349F06C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5431" y="233756"/>
            <a:ext cx="2204587" cy="9585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B93C7F-5706-499D-C60C-6A356D076A40}"/>
              </a:ext>
            </a:extLst>
          </p:cNvPr>
          <p:cNvSpPr txBox="1"/>
          <p:nvPr/>
        </p:nvSpPr>
        <p:spPr>
          <a:xfrm>
            <a:off x="561109" y="473792"/>
            <a:ext cx="10335491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  <a:p>
            <a:r>
              <a:rPr lang="en-GB" sz="2700" b="1" dirty="0">
                <a:solidFill>
                  <a:schemeClr val="tx2">
                    <a:lumMod val="75000"/>
                  </a:schemeClr>
                </a:solidFill>
              </a:rPr>
              <a:t>What is already clear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The first diagnostic programme use case is ABPM linked hypertension assessment, but we will look at an evaluation matric across different use cases in parallel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first pilot is intended as a pragmatic, bounded service evaluation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comparator is ABPM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focus is diagnostic agreement and pathway utility, not full technical re-validation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Raw wearable outputs should not flow directly into GP records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Manufacturer evidence may inform entry, but independent scrutiny will be needed for practical clinical adoption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pilot is intended as a reusable evaluation model, not a one-off study</a:t>
            </a:r>
          </a:p>
        </p:txBody>
      </p:sp>
    </p:spTree>
    <p:extLst>
      <p:ext uri="{BB962C8B-B14F-4D97-AF65-F5344CB8AC3E}">
        <p14:creationId xmlns:p14="http://schemas.microsoft.com/office/powerpoint/2010/main" val="3175080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337779-3376-DEB6-9308-9721F194C03C}"/>
              </a:ext>
            </a:extLst>
          </p:cNvPr>
          <p:cNvSpPr txBox="1"/>
          <p:nvPr/>
        </p:nvSpPr>
        <p:spPr>
          <a:xfrm>
            <a:off x="685800" y="1236023"/>
            <a:ext cx="10030691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700" b="1" dirty="0">
                <a:solidFill>
                  <a:schemeClr val="tx2">
                    <a:lumMod val="75000"/>
                  </a:schemeClr>
                </a:solidFill>
              </a:rPr>
              <a:t>Why ABPM is the first use case</a:t>
            </a:r>
            <a:endParaRPr lang="en-GB" sz="27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ABPM remains the benchmark comparator for diagnostic confirmation and has the strongest current prognostic footing in this pathway discussion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It is a bounded, high-value clinical use case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It sits at a real bottleneck in practice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It allows wearable data to be tested alongside an existing pathway rather than in isolation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It helps contain medico-legal and governance risks by pairing wearable output with an established clinical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Home BP remains highly relevant, but ABPM is being used here as the first tightly defined evaluation case.</a:t>
            </a:r>
          </a:p>
        </p:txBody>
      </p:sp>
    </p:spTree>
    <p:extLst>
      <p:ext uri="{BB962C8B-B14F-4D97-AF65-F5344CB8AC3E}">
        <p14:creationId xmlns:p14="http://schemas.microsoft.com/office/powerpoint/2010/main" val="3103937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83BDB3-30A8-9547-F5DA-869EE1C025B6}"/>
              </a:ext>
            </a:extLst>
          </p:cNvPr>
          <p:cNvSpPr txBox="1"/>
          <p:nvPr/>
        </p:nvSpPr>
        <p:spPr>
          <a:xfrm>
            <a:off x="616528" y="914400"/>
            <a:ext cx="10674928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700" b="1" dirty="0">
                <a:solidFill>
                  <a:schemeClr val="tx2">
                    <a:lumMod val="75000"/>
                  </a:schemeClr>
                </a:solidFill>
              </a:rPr>
              <a:t>Core pilot question</a:t>
            </a:r>
            <a:br>
              <a:rPr lang="en-GB" dirty="0"/>
            </a:br>
            <a:r>
              <a:rPr lang="en-GB" dirty="0"/>
              <a:t>Can a wearable BP device support, or potentially substitute for, ABPM in a clearly bounded NHS-facing hypertension diagnosis pathway with acceptable diagnostic agreement?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E14B53-4DFE-85C5-6C9E-880783A034E5}"/>
              </a:ext>
            </a:extLst>
          </p:cNvPr>
          <p:cNvSpPr txBox="1"/>
          <p:nvPr/>
        </p:nvSpPr>
        <p:spPr>
          <a:xfrm>
            <a:off x="678874" y="2665780"/>
            <a:ext cx="10612582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700" b="1" dirty="0">
                <a:solidFill>
                  <a:schemeClr val="tx2">
                    <a:lumMod val="75000"/>
                  </a:schemeClr>
                </a:solidFill>
              </a:rPr>
              <a:t>Secondary practical questions</a:t>
            </a:r>
            <a:endParaRPr lang="en-GB" sz="2700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What summary outputs are useful to clinicians?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What is the minimum actionable dataset?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Can data flow into GP systems in a safe and usable way?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Do clinicians find the outputs helpful, tolerable, or burdensome?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What should remain in research/evaluation environments rather than routine clinical workflow?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Consider:</a:t>
            </a:r>
          </a:p>
          <a:p>
            <a:r>
              <a:rPr lang="en-GB" dirty="0"/>
              <a:t>1. Qualitative user feedback (patients, GP, pharmacist, nurses)</a:t>
            </a:r>
            <a:br>
              <a:rPr lang="en-GB" dirty="0"/>
            </a:br>
            <a:r>
              <a:rPr lang="en-GB" dirty="0"/>
              <a:t>2. Health economics evaluation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430663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438912"/>
            <a:ext cx="1076803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700" b="1" dirty="0">
                <a:solidFill>
                  <a:srgbClr val="163A4D"/>
                </a:solidFill>
              </a:rPr>
              <a:t>Phase 1 pilot: </a:t>
            </a:r>
            <a:r>
              <a:rPr lang="en-GB" sz="2700" b="1" dirty="0">
                <a:solidFill>
                  <a:schemeClr val="tx2">
                    <a:lumMod val="75000"/>
                  </a:schemeClr>
                </a:solidFill>
              </a:rPr>
              <a:t>a scoped and reusable first implementation study</a:t>
            </a:r>
            <a:endParaRPr lang="en-US" sz="27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548640" y="2286000"/>
            <a:ext cx="5468112" cy="3657600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6217920" y="2285999"/>
            <a:ext cx="5440680" cy="3657600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/>
              <a:t>a re-run of full technical validation science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/>
              <a:t>an immediate route to blanket BIHS endorsement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/>
              <a:t>a direct deployment programme for consumer wearables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/>
              <a:t>a raw data dump into GP systems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/>
              <a:t>a substitute for manufacturer responsibility on device evidence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/>
              <a:t>an open-ended discussion exercise without defined outputs </a:t>
            </a:r>
          </a:p>
        </p:txBody>
      </p:sp>
      <p:sp>
        <p:nvSpPr>
          <p:cNvPr id="6" name="Text 4"/>
          <p:cNvSpPr/>
          <p:nvPr/>
        </p:nvSpPr>
        <p:spPr>
          <a:xfrm>
            <a:off x="914400" y="260216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F8F6B"/>
                </a:solidFill>
              </a:rPr>
              <a:t>In scope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96112" y="2660627"/>
            <a:ext cx="45720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3313A"/>
                </a:solidFill>
              </a:rPr>
              <a:t>• Pragmatic pilot of about 150-200 patients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3313A"/>
                </a:solidFill>
              </a:rPr>
              <a:t>• Comparator is gold-standard ABPM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3313A"/>
                </a:solidFill>
              </a:rPr>
              <a:t>• Focus on diagnostic agreement, not exact mmHg equivalence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3313A"/>
                </a:solidFill>
              </a:rPr>
              <a:t>• Output designed around clear decisions for hypertension support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3313A"/>
                </a:solidFill>
              </a:rPr>
              <a:t>• Intended as a reusable evaluation model for future devices and studies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655723" y="2660627"/>
            <a:ext cx="4157750" cy="1427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B5524A"/>
                </a:solidFill>
              </a:rPr>
              <a:t>This programme is not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519672" y="2514599"/>
            <a:ext cx="45720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914400" y="5047488"/>
            <a:ext cx="4480560" cy="621792"/>
          </a:xfrm>
          <a:prstGeom prst="roundRect">
            <a:avLst>
              <a:gd name="adj" fmla="val 11765"/>
            </a:avLst>
          </a:prstGeom>
          <a:solidFill>
            <a:srgbClr val="EAF5F0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6565392" y="5047488"/>
            <a:ext cx="4480560" cy="621792"/>
          </a:xfrm>
          <a:prstGeom prst="roundRect">
            <a:avLst>
              <a:gd name="adj" fmla="val 11765"/>
            </a:avLst>
          </a:prstGeom>
          <a:solidFill>
            <a:srgbClr val="F8ECEA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1078992" y="5248656"/>
            <a:ext cx="4160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63A4D"/>
                </a:solidFill>
              </a:rPr>
              <a:t>This creates a realistic minimum utility threshold for the NHS, BIHS, sites, manufacturers and funders.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729984" y="5202936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63A4D"/>
                </a:solidFill>
              </a:rPr>
              <a:t>These boundaries matter because the current NHS roadmap still centres cuff-based monitoring and manual entry.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382512"/>
            <a:ext cx="228600" cy="18288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5A6B75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13</a:t>
            </a:fld>
            <a:endParaRPr lang="en-US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DD9E9975-591E-8BFA-C5EF-394092663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955207"/>
            <a:ext cx="1231696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1. Test whether a wearable BP pathway can support hypertension assessment against ABPM in a practical NHS-facing setting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2. Generate early UK evidence on feasibility, diagnostic agreement, workflow and implementation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3. Establish a reusable model for evaluating future devices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1" y="438912"/>
            <a:ext cx="9961185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63A4D"/>
                </a:solidFill>
              </a:rPr>
              <a:t>First 4-6 weeks: decisions and deliverables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48640" y="969264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5"/>
                </a:solidFill>
              </a:rPr>
              <a:t>Parallel progress should converge into one clear programme narrative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66928" y="1371600"/>
            <a:ext cx="11045952" cy="4572000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822960" y="1664208"/>
            <a:ext cx="10424160" cy="438912"/>
          </a:xfrm>
          <a:prstGeom prst="rect">
            <a:avLst/>
          </a:prstGeom>
          <a:solidFill>
            <a:srgbClr val="EAF2F6"/>
          </a:solidFill>
          <a:ln w="12700">
            <a:solidFill>
              <a:srgbClr val="EAF2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914400" y="914400"/>
            <a:ext cx="914400" cy="914400"/>
          </a:xfrm>
          <a:prstGeom prst="line">
            <a:avLst/>
          </a:prstGeom>
          <a:noFill/>
          <a:ln w="12700">
            <a:solidFill>
              <a:srgbClr val="D7E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914400" y="914400"/>
            <a:ext cx="914400" cy="914400"/>
          </a:xfrm>
          <a:prstGeom prst="line">
            <a:avLst/>
          </a:prstGeom>
          <a:noFill/>
          <a:ln w="12700">
            <a:solidFill>
              <a:srgbClr val="D7E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914400" y="914400"/>
            <a:ext cx="914400" cy="914400"/>
          </a:xfrm>
          <a:prstGeom prst="line">
            <a:avLst/>
          </a:prstGeom>
          <a:noFill/>
          <a:ln w="12700">
            <a:solidFill>
              <a:srgbClr val="D7E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914400" y="914400"/>
            <a:ext cx="914400" cy="914400"/>
          </a:xfrm>
          <a:prstGeom prst="line">
            <a:avLst/>
          </a:prstGeom>
          <a:noFill/>
          <a:ln w="12700">
            <a:solidFill>
              <a:srgbClr val="D7E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914400" y="914400"/>
            <a:ext cx="914400" cy="914400"/>
          </a:xfrm>
          <a:prstGeom prst="line">
            <a:avLst/>
          </a:prstGeom>
          <a:noFill/>
          <a:ln w="12700">
            <a:solidFill>
              <a:srgbClr val="D7E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 flipH="1" flipV="1">
            <a:off x="1828800" y="1828800"/>
            <a:ext cx="91440" cy="54864"/>
          </a:xfrm>
          <a:prstGeom prst="line">
            <a:avLst/>
          </a:prstGeom>
          <a:noFill/>
          <a:ln w="12700">
            <a:solidFill>
              <a:srgbClr val="D7E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914400" y="1801368"/>
            <a:ext cx="1645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3A4D"/>
                </a:solidFill>
              </a:rPr>
              <a:t>Workstream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017520" y="1801368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3A4D"/>
                </a:solidFill>
              </a:rPr>
              <a:t>Immediate focus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623560" y="1801368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3A4D"/>
                </a:solidFill>
              </a:rPr>
              <a:t>Short term deliverable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275320" y="1801368"/>
            <a:ext cx="1783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3A4D"/>
                </a:solidFill>
              </a:rPr>
              <a:t>Key meeting / dependency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314432" y="1801368"/>
            <a:ext cx="822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63A4D"/>
                </a:solidFill>
              </a:rPr>
              <a:t>Owners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914400" y="2267712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63A4D"/>
                </a:solidFill>
              </a:rPr>
              <a:t>1. Evaluation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017520" y="2267712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40" dirty="0">
                <a:solidFill>
                  <a:srgbClr val="23313A"/>
                </a:solidFill>
              </a:rPr>
              <a:t>Lock initial use case, decision thresholds and claims boundaries.</a:t>
            </a:r>
            <a:endParaRPr lang="en-US" sz="1240" dirty="0"/>
          </a:p>
        </p:txBody>
      </p:sp>
      <p:sp>
        <p:nvSpPr>
          <p:cNvPr id="23" name="Text 21"/>
          <p:cNvSpPr/>
          <p:nvPr/>
        </p:nvSpPr>
        <p:spPr>
          <a:xfrm>
            <a:off x="5623560" y="2267712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40" dirty="0">
                <a:solidFill>
                  <a:srgbClr val="23313A"/>
                </a:solidFill>
              </a:rPr>
              <a:t>Draft BIHS evaluation framework and architectural statement / memo.</a:t>
            </a:r>
            <a:endParaRPr lang="en-US" sz="1240" dirty="0"/>
          </a:p>
        </p:txBody>
      </p:sp>
      <p:sp>
        <p:nvSpPr>
          <p:cNvPr id="24" name="Text 22"/>
          <p:cNvSpPr/>
          <p:nvPr/>
        </p:nvSpPr>
        <p:spPr>
          <a:xfrm>
            <a:off x="8275320" y="2267712"/>
            <a:ext cx="1783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40" dirty="0">
                <a:solidFill>
                  <a:srgbClr val="23313A"/>
                </a:solidFill>
              </a:rPr>
              <a:t>Review with protocol reviewers (IQVIA) and align with pilot endpoints.</a:t>
            </a:r>
            <a:endParaRPr lang="en-US" sz="1240" dirty="0"/>
          </a:p>
        </p:txBody>
      </p:sp>
      <p:sp>
        <p:nvSpPr>
          <p:cNvPr id="25" name="Text 23"/>
          <p:cNvSpPr/>
          <p:nvPr/>
        </p:nvSpPr>
        <p:spPr>
          <a:xfrm>
            <a:off x="10314432" y="2267712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dirty="0">
                <a:solidFill>
                  <a:srgbClr val="23313A"/>
                </a:solidFill>
              </a:rPr>
              <a:t>Phil / James</a:t>
            </a:r>
            <a:endParaRPr lang="en-US" sz="1180" dirty="0"/>
          </a:p>
        </p:txBody>
      </p:sp>
      <p:sp>
        <p:nvSpPr>
          <p:cNvPr id="26" name="Text 24"/>
          <p:cNvSpPr/>
          <p:nvPr/>
        </p:nvSpPr>
        <p:spPr>
          <a:xfrm>
            <a:off x="914400" y="3319272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63A4D"/>
                </a:solidFill>
              </a:rPr>
              <a:t>2. Data pathway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3017520" y="3319272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40" dirty="0">
                <a:solidFill>
                  <a:srgbClr val="23313A"/>
                </a:solidFill>
              </a:rPr>
              <a:t>Map device to GP practice output, what enters the record, and governance boundaries.</a:t>
            </a:r>
            <a:endParaRPr lang="en-US" sz="1240" dirty="0"/>
          </a:p>
        </p:txBody>
      </p:sp>
      <p:sp>
        <p:nvSpPr>
          <p:cNvPr id="28" name="Text 26"/>
          <p:cNvSpPr/>
          <p:nvPr/>
        </p:nvSpPr>
        <p:spPr>
          <a:xfrm>
            <a:off x="5623560" y="3319272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40" dirty="0">
                <a:solidFill>
                  <a:srgbClr val="23313A"/>
                </a:solidFill>
              </a:rPr>
              <a:t>Target data pathway with clear clinical vs research data flows.</a:t>
            </a:r>
            <a:endParaRPr lang="en-US" sz="1240" dirty="0"/>
          </a:p>
        </p:txBody>
      </p:sp>
      <p:sp>
        <p:nvSpPr>
          <p:cNvPr id="29" name="Text 27"/>
          <p:cNvSpPr/>
          <p:nvPr/>
        </p:nvSpPr>
        <p:spPr>
          <a:xfrm>
            <a:off x="8275320" y="3319272"/>
            <a:ext cx="1783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23313A"/>
                </a:solidFill>
              </a:rPr>
              <a:t>EHR / interoperability SME input; BHF Data Science Centre discussions.</a:t>
            </a:r>
            <a:endParaRPr lang="en-US" sz="1200"/>
          </a:p>
        </p:txBody>
      </p:sp>
      <p:sp>
        <p:nvSpPr>
          <p:cNvPr id="30" name="Text 28"/>
          <p:cNvSpPr/>
          <p:nvPr/>
        </p:nvSpPr>
        <p:spPr>
          <a:xfrm>
            <a:off x="10314432" y="3319272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dirty="0">
                <a:solidFill>
                  <a:srgbClr val="23313A"/>
                </a:solidFill>
              </a:rPr>
              <a:t>Alun / Eduard</a:t>
            </a:r>
            <a:endParaRPr lang="en-US" sz="1180" dirty="0"/>
          </a:p>
        </p:txBody>
      </p:sp>
      <p:sp>
        <p:nvSpPr>
          <p:cNvPr id="31" name="Text 29"/>
          <p:cNvSpPr/>
          <p:nvPr/>
        </p:nvSpPr>
        <p:spPr>
          <a:xfrm>
            <a:off x="914400" y="4370832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63A4D"/>
                </a:solidFill>
              </a:rPr>
              <a:t>3. Pilot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3017520" y="4370832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40" dirty="0">
                <a:solidFill>
                  <a:srgbClr val="23313A"/>
                </a:solidFill>
              </a:rPr>
              <a:t>Refine operational design for the ABPM-linked service evaluation.</a:t>
            </a:r>
            <a:endParaRPr lang="en-US" sz="1240" dirty="0"/>
          </a:p>
        </p:txBody>
      </p:sp>
      <p:sp>
        <p:nvSpPr>
          <p:cNvPr id="33" name="Text 31"/>
          <p:cNvSpPr/>
          <p:nvPr/>
        </p:nvSpPr>
        <p:spPr>
          <a:xfrm>
            <a:off x="5623560" y="4370832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40" dirty="0">
                <a:solidFill>
                  <a:srgbClr val="23313A"/>
                </a:solidFill>
              </a:rPr>
              <a:t>Outline protocol, site assumptions, recruitment plan, and manufacturer engagement.</a:t>
            </a:r>
            <a:endParaRPr lang="en-US" sz="1240" dirty="0"/>
          </a:p>
        </p:txBody>
      </p:sp>
      <p:sp>
        <p:nvSpPr>
          <p:cNvPr id="34" name="Text 32"/>
          <p:cNvSpPr/>
          <p:nvPr/>
        </p:nvSpPr>
        <p:spPr>
          <a:xfrm>
            <a:off x="8275320" y="4370832"/>
            <a:ext cx="1783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40" dirty="0">
                <a:solidFill>
                  <a:srgbClr val="23313A"/>
                </a:solidFill>
              </a:rPr>
              <a:t>Site discussions; external reviewer feedback.</a:t>
            </a:r>
            <a:endParaRPr lang="en-US" sz="1240" dirty="0"/>
          </a:p>
        </p:txBody>
      </p:sp>
      <p:sp>
        <p:nvSpPr>
          <p:cNvPr id="35" name="Text 33"/>
          <p:cNvSpPr/>
          <p:nvPr/>
        </p:nvSpPr>
        <p:spPr>
          <a:xfrm>
            <a:off x="10314432" y="4370832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dirty="0">
                <a:solidFill>
                  <a:srgbClr val="23313A"/>
                </a:solidFill>
              </a:rPr>
              <a:t>Manish / Phil</a:t>
            </a:r>
            <a:endParaRPr lang="en-US" sz="1180" dirty="0"/>
          </a:p>
        </p:txBody>
      </p:sp>
      <p:sp>
        <p:nvSpPr>
          <p:cNvPr id="36" name="Shape 34"/>
          <p:cNvSpPr/>
          <p:nvPr/>
        </p:nvSpPr>
        <p:spPr>
          <a:xfrm>
            <a:off x="914400" y="5440680"/>
            <a:ext cx="10241280" cy="347472"/>
          </a:xfrm>
          <a:prstGeom prst="roundRect">
            <a:avLst>
              <a:gd name="adj" fmla="val 21053"/>
            </a:avLst>
          </a:prstGeom>
          <a:solidFill>
            <a:srgbClr val="163A4D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7" name="Text 35"/>
          <p:cNvSpPr/>
          <p:nvPr/>
        </p:nvSpPr>
        <p:spPr>
          <a:xfrm>
            <a:off x="1097280" y="5541264"/>
            <a:ext cx="98755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FFFFFF"/>
                </a:solidFill>
              </a:rPr>
              <a:t>Parallel work: one integrated story for funding, NHS engagement, and future scale</a:t>
            </a:r>
            <a:endParaRPr lang="en-US" sz="1680" dirty="0"/>
          </a:p>
        </p:txBody>
      </p:sp>
      <p:sp>
        <p:nvSpPr>
          <p:cNvPr id="38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382512"/>
            <a:ext cx="228600" cy="18288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5A6B75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D8C8AE1-D729-9248-24E5-56E2DF3EF1AB}"/>
              </a:ext>
            </a:extLst>
          </p:cNvPr>
          <p:cNvSpPr txBox="1"/>
          <p:nvPr/>
        </p:nvSpPr>
        <p:spPr>
          <a:xfrm>
            <a:off x="491836" y="1236023"/>
            <a:ext cx="10425546" cy="42473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What requires funding and delivery support</a:t>
            </a:r>
            <a:r>
              <a:rPr lang="en-GB">
                <a:solidFill>
                  <a:srgbClr val="C00000"/>
                </a:solidFill>
              </a:rPr>
              <a:t> now</a:t>
            </a:r>
          </a:p>
          <a:p>
            <a:pPr>
              <a:buNone/>
            </a:pPr>
            <a:endParaRPr lang="en-GB" b="1" dirty="0"/>
          </a:p>
          <a:p>
            <a:pPr>
              <a:buNone/>
            </a:pPr>
            <a:r>
              <a:rPr lang="en-GB" b="1" dirty="0"/>
              <a:t>Resource is needed for: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pilot setup and study delivery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site recruitment and operational coordination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data pathway design and interoperability input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independent evidence review / analysis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programme management across the three workstreams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production of reusable evaluation and implementation outputs </a:t>
            </a:r>
          </a:p>
          <a:p>
            <a:pPr>
              <a:buNone/>
            </a:pPr>
            <a:endParaRPr lang="en-GB" b="1" dirty="0"/>
          </a:p>
          <a:p>
            <a:pPr>
              <a:buNone/>
            </a:pPr>
            <a:r>
              <a:rPr lang="en-GB" b="1" dirty="0"/>
              <a:t>Funding rationale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conceptual architecture is sufficiently developed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next phase is execution, not further abstract scoping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funding enables delivery of a bounded pilot and the supporting evaluation infrastructure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2CF3F2-876B-0834-74F9-8F5568BA7032}"/>
              </a:ext>
            </a:extLst>
          </p:cNvPr>
          <p:cNvSpPr txBox="1"/>
          <p:nvPr/>
        </p:nvSpPr>
        <p:spPr>
          <a:xfrm>
            <a:off x="408709" y="473425"/>
            <a:ext cx="610292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700" b="1" dirty="0">
                <a:solidFill>
                  <a:schemeClr val="tx2">
                    <a:lumMod val="75000"/>
                  </a:schemeClr>
                </a:solidFill>
              </a:rPr>
              <a:t>Funding and resource requirements</a:t>
            </a:r>
          </a:p>
        </p:txBody>
      </p:sp>
    </p:spTree>
    <p:extLst>
      <p:ext uri="{BB962C8B-B14F-4D97-AF65-F5344CB8AC3E}">
        <p14:creationId xmlns:p14="http://schemas.microsoft.com/office/powerpoint/2010/main" val="3289147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C0E30E18-8648-6EBD-2219-1B6BE5A8DC2E}"/>
              </a:ext>
            </a:extLst>
          </p:cNvPr>
          <p:cNvSpPr/>
          <p:nvPr/>
        </p:nvSpPr>
        <p:spPr>
          <a:xfrm>
            <a:off x="482226" y="749808"/>
            <a:ext cx="7863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63A4D"/>
                </a:solidFill>
              </a:rPr>
              <a:t>Why this programme </a:t>
            </a:r>
            <a:endParaRPr lang="en-US" sz="27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387A90-DAEC-9C42-2DCE-CC039626DC51}"/>
              </a:ext>
            </a:extLst>
          </p:cNvPr>
          <p:cNvSpPr txBox="1"/>
          <p:nvPr/>
        </p:nvSpPr>
        <p:spPr>
          <a:xfrm>
            <a:off x="530352" y="1654803"/>
            <a:ext cx="1071745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And why now</a:t>
            </a:r>
          </a:p>
          <a:p>
            <a:pPr>
              <a:buNone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Wearable BP technologies are advancing faster than current clinical adoption pathways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CE marking alone does not answer NHS trust, pathway fit or clinical confidence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NHS adoption will require more than technical performance: it needs usable outputs, governance, data boundaries and real-world evidence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E220150-D284-C54E-9E09-91D54A3C7CF0}"/>
              </a:ext>
            </a:extLst>
          </p:cNvPr>
          <p:cNvSpPr/>
          <p:nvPr/>
        </p:nvSpPr>
        <p:spPr>
          <a:xfrm>
            <a:off x="530352" y="4083862"/>
            <a:ext cx="11143717" cy="15331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/>
              <a:t>BIHS is recognised by the NHS, regulators and the public for standard setting and as BP device validation experts. </a:t>
            </a:r>
          </a:p>
          <a:p>
            <a:endParaRPr lang="en-GB" dirty="0"/>
          </a:p>
          <a:p>
            <a:r>
              <a:rPr lang="en-GB" dirty="0"/>
              <a:t>Therefore, well-placed to convene the right experts to define a clinically credible, proportionate route that supports innovation without lowering standards.</a:t>
            </a:r>
          </a:p>
        </p:txBody>
      </p:sp>
    </p:spTree>
    <p:extLst>
      <p:ext uri="{BB962C8B-B14F-4D97-AF65-F5344CB8AC3E}">
        <p14:creationId xmlns:p14="http://schemas.microsoft.com/office/powerpoint/2010/main" val="318196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438912"/>
            <a:ext cx="7863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63A4D"/>
                </a:solidFill>
              </a:rPr>
              <a:t>How the programme fits together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48640" y="969264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A6B75"/>
                </a:solidFill>
              </a:rPr>
              <a:t>Three parallel strands, one route from early evaluation to NHS readiness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58368" y="1847088"/>
            <a:ext cx="2971800" cy="2240280"/>
          </a:xfrm>
          <a:prstGeom prst="roundRect">
            <a:avLst>
              <a:gd name="adj" fmla="val 3265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4553712" y="1847088"/>
            <a:ext cx="2971800" cy="2240280"/>
          </a:xfrm>
          <a:prstGeom prst="roundRect">
            <a:avLst>
              <a:gd name="adj" fmla="val 3265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8449056" y="1847088"/>
            <a:ext cx="3063240" cy="2240280"/>
          </a:xfrm>
          <a:prstGeom prst="roundRect">
            <a:avLst>
              <a:gd name="adj" fmla="val 3265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799928" y="2075688"/>
            <a:ext cx="283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63A4D"/>
                </a:solidFill>
              </a:rPr>
              <a:t>1 - Evaluation framework and clinical use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896112" y="2798064"/>
            <a:ext cx="248716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GB" sz="1400" dirty="0"/>
              <a:t>Defines use cases, claims boundaries, evidence thresholds and conditions for staged evaluation.</a:t>
            </a:r>
            <a:endParaRPr lang="en-US" sz="1360" dirty="0"/>
          </a:p>
        </p:txBody>
      </p:sp>
      <p:sp>
        <p:nvSpPr>
          <p:cNvPr id="9" name="Text 7"/>
          <p:cNvSpPr/>
          <p:nvPr/>
        </p:nvSpPr>
        <p:spPr>
          <a:xfrm>
            <a:off x="4736454" y="2084076"/>
            <a:ext cx="24871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63A4D"/>
                </a:solidFill>
              </a:rPr>
              <a:t>2 - Data pathway and NHS integration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4791456" y="2798064"/>
            <a:ext cx="248716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GB" sz="1400" dirty="0"/>
              <a:t>Defines what data should flow, to whom, in what form, and under what governance.</a:t>
            </a:r>
            <a:r>
              <a:rPr lang="en-US" sz="1360" dirty="0">
                <a:solidFill>
                  <a:srgbClr val="23313A"/>
                </a:solidFill>
              </a:rPr>
              <a:t>.</a:t>
            </a:r>
            <a:endParaRPr lang="en-US" sz="1360" dirty="0"/>
          </a:p>
        </p:txBody>
      </p:sp>
      <p:sp>
        <p:nvSpPr>
          <p:cNvPr id="11" name="Text 9"/>
          <p:cNvSpPr/>
          <p:nvPr/>
        </p:nvSpPr>
        <p:spPr>
          <a:xfrm>
            <a:off x="8623468" y="2077201"/>
            <a:ext cx="27052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63A4D"/>
                </a:solidFill>
              </a:rPr>
              <a:t>3 - Real-world evaluation pilot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8686800" y="2798064"/>
            <a:ext cx="257860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GB" sz="1400" dirty="0"/>
              <a:t>Tests the framework and pathway in practice through a defined ABPM-linked pilot.</a:t>
            </a:r>
            <a:endParaRPr lang="en-US" sz="1360" dirty="0"/>
          </a:p>
        </p:txBody>
      </p:sp>
      <p:sp>
        <p:nvSpPr>
          <p:cNvPr id="13" name="Text 11"/>
          <p:cNvSpPr/>
          <p:nvPr/>
        </p:nvSpPr>
        <p:spPr>
          <a:xfrm>
            <a:off x="4032504" y="2679192"/>
            <a:ext cx="274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E5A7A"/>
                </a:solidFill>
              </a:rPr>
              <a:t>→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7927848" y="2679192"/>
            <a:ext cx="274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E5A7A"/>
                </a:solidFill>
              </a:rPr>
              <a:t>→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658368" y="4709160"/>
            <a:ext cx="10853928" cy="713232"/>
          </a:xfrm>
          <a:prstGeom prst="roundRect">
            <a:avLst>
              <a:gd name="adj" fmla="val 10256"/>
            </a:avLst>
          </a:prstGeom>
          <a:solidFill>
            <a:srgbClr val="163A4D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799928" y="4946904"/>
            <a:ext cx="105288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Combined programme outcome: </a:t>
            </a:r>
            <a:r>
              <a:rPr lang="en-GB" sz="2000" b="1" dirty="0">
                <a:solidFill>
                  <a:schemeClr val="bg1"/>
                </a:solidFill>
              </a:rPr>
              <a:t>A UK model for wearable BP evaluation, NHS readiness and scalable future implementation.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382512"/>
            <a:ext cx="228600" cy="18288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5A6B75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438912"/>
            <a:ext cx="7863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63A4D"/>
                </a:solidFill>
              </a:rPr>
              <a:t>Kickoff discussions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48640" y="969264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5"/>
                </a:solidFill>
              </a:rPr>
              <a:t>Designed to work for each of the three workstream launch sessions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66928" y="1371600"/>
            <a:ext cx="7452360" cy="4617720"/>
          </a:xfrm>
          <a:prstGeom prst="roundRect">
            <a:avLst>
              <a:gd name="adj" fmla="val 1584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8211312" y="1371600"/>
            <a:ext cx="3401568" cy="4617720"/>
          </a:xfrm>
          <a:prstGeom prst="roundRect">
            <a:avLst>
              <a:gd name="adj" fmla="val 2151"/>
            </a:avLst>
          </a:prstGeom>
          <a:solidFill>
            <a:srgbClr val="EAF2F6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868680" y="1627632"/>
            <a:ext cx="384048" cy="384048"/>
          </a:xfrm>
          <a:prstGeom prst="ellipse">
            <a:avLst/>
          </a:prstGeom>
          <a:solidFill>
            <a:srgbClr val="0E5A7A"/>
          </a:solidFill>
          <a:ln w="12700">
            <a:solidFill>
              <a:srgbClr val="0E5A7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932688" y="1700784"/>
            <a:ext cx="25603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417320" y="1600200"/>
            <a:ext cx="41722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4D"/>
                </a:solidFill>
              </a:rPr>
              <a:t>Confirm workstream purpose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417320" y="1911096"/>
            <a:ext cx="6080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3313A"/>
                </a:solidFill>
              </a:rPr>
              <a:t>How this strand contributes to the overall BIHS programme and where it interfaces with the other two workstreams.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868680" y="2496312"/>
            <a:ext cx="384048" cy="384048"/>
          </a:xfrm>
          <a:prstGeom prst="ellipse">
            <a:avLst/>
          </a:prstGeom>
          <a:solidFill>
            <a:srgbClr val="0E5A7A"/>
          </a:solidFill>
          <a:ln w="12700">
            <a:solidFill>
              <a:srgbClr val="0E5A7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932688" y="2569464"/>
            <a:ext cx="25603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417320" y="2468880"/>
            <a:ext cx="2788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4D"/>
                </a:solidFill>
              </a:rPr>
              <a:t>Review the architecture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417320" y="2779776"/>
            <a:ext cx="6080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3313A"/>
                </a:solidFill>
              </a:rPr>
              <a:t>Anchor boundaries: evaluation vs service evaluation vs implementation, practitioner outputs, governance and escalation.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68680" y="3364992"/>
            <a:ext cx="384048" cy="384048"/>
          </a:xfrm>
          <a:prstGeom prst="ellipse">
            <a:avLst/>
          </a:prstGeom>
          <a:solidFill>
            <a:srgbClr val="0E5A7A"/>
          </a:solidFill>
          <a:ln w="12700">
            <a:solidFill>
              <a:srgbClr val="0E5A7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932688" y="3438144"/>
            <a:ext cx="25603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417320" y="3337560"/>
            <a:ext cx="2788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4D"/>
                </a:solidFill>
              </a:rPr>
              <a:t>Agree immediate priorities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417320" y="3648456"/>
            <a:ext cx="6080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3313A"/>
                </a:solidFill>
              </a:rPr>
              <a:t>Identify the near-term decisions that must be taken in the next 4-6 weeks.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868680" y="4233672"/>
            <a:ext cx="384048" cy="384048"/>
          </a:xfrm>
          <a:prstGeom prst="ellipse">
            <a:avLst/>
          </a:prstGeom>
          <a:solidFill>
            <a:srgbClr val="0E5A7A"/>
          </a:solidFill>
          <a:ln w="12700">
            <a:solidFill>
              <a:srgbClr val="0E5A7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932688" y="4306824"/>
            <a:ext cx="25603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417320" y="4206240"/>
            <a:ext cx="2788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4D"/>
                </a:solidFill>
              </a:rPr>
              <a:t>Define first outputs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417320" y="4517136"/>
            <a:ext cx="6080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3313A"/>
                </a:solidFill>
              </a:rPr>
              <a:t>Agree what the workstream should produce before the next checkpoint and what “good” looks like.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868680" y="5102352"/>
            <a:ext cx="384048" cy="384048"/>
          </a:xfrm>
          <a:prstGeom prst="ellipse">
            <a:avLst/>
          </a:prstGeom>
          <a:solidFill>
            <a:srgbClr val="0E5A7A"/>
          </a:solidFill>
          <a:ln w="12700">
            <a:solidFill>
              <a:srgbClr val="0E5A7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932688" y="5175504"/>
            <a:ext cx="25603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5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417320" y="5074920"/>
            <a:ext cx="2788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4D"/>
                </a:solidFill>
              </a:rPr>
              <a:t>Map dependencies and external asks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417320" y="5385816"/>
            <a:ext cx="6080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3313A"/>
                </a:solidFill>
              </a:rPr>
              <a:t>Confirm cross-workstream dependencies, key partners, and meetings needed next.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8485632" y="160934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4D"/>
                </a:solidFill>
              </a:rPr>
              <a:t>Outputs to leave with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8485632" y="2029968"/>
            <a:ext cx="2982182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3313A"/>
                </a:solidFill>
              </a:rPr>
              <a:t>• Leads and contributors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3313A"/>
                </a:solidFill>
              </a:rPr>
              <a:t>• Immediate decisions log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3313A"/>
                </a:solidFill>
              </a:rPr>
              <a:t>• First deliverables and date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3313A"/>
                </a:solidFill>
              </a:rPr>
              <a:t>• Cross workstream dependencies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3313A"/>
                </a:solidFill>
              </a:rPr>
              <a:t>• Next meeting dates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8485632" y="407822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4D"/>
                </a:solidFill>
              </a:rPr>
              <a:t>Suggested timing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8485632" y="4425696"/>
            <a:ext cx="27432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3313A"/>
                </a:solidFill>
              </a:rPr>
              <a:t>60 min total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23313A"/>
                </a:solidFill>
              </a:rPr>
              <a:t>10 min context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23313A"/>
                </a:solidFill>
              </a:rPr>
              <a:t>20 min architecture and boundaries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23313A"/>
                </a:solidFill>
              </a:rPr>
              <a:t>20 min priorities and outputs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23313A"/>
                </a:solidFill>
              </a:rPr>
              <a:t>10 min actions and close</a:t>
            </a:r>
            <a:endParaRPr lang="en-US" sz="1400" dirty="0"/>
          </a:p>
        </p:txBody>
      </p:sp>
      <p:sp>
        <p:nvSpPr>
          <p:cNvPr id="30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382512"/>
            <a:ext cx="228600" cy="18288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5A6B75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3206C2-B3B5-73C8-DA40-A2F5960DB5F7}"/>
              </a:ext>
            </a:extLst>
          </p:cNvPr>
          <p:cNvSpPr txBox="1"/>
          <p:nvPr/>
        </p:nvSpPr>
        <p:spPr>
          <a:xfrm>
            <a:off x="710046" y="279693"/>
            <a:ext cx="941762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chemeClr val="tx2">
                    <a:lumMod val="75000"/>
                  </a:schemeClr>
                </a:solidFill>
              </a:rPr>
              <a:t>Background: Cuff-less (PPG) vs. cuff-derived BP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AC9C7A-837C-439D-779E-B449568CF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258" y="1060060"/>
            <a:ext cx="10384822" cy="5243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884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74AEE9-1EEC-A809-F087-6CA2BE91AD8F}"/>
              </a:ext>
            </a:extLst>
          </p:cNvPr>
          <p:cNvSpPr txBox="1"/>
          <p:nvPr/>
        </p:nvSpPr>
        <p:spPr>
          <a:xfrm>
            <a:off x="494191" y="689004"/>
            <a:ext cx="1098492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chemeClr val="tx2">
                    <a:lumMod val="75000"/>
                  </a:schemeClr>
                </a:solidFill>
              </a:rPr>
              <a:t>Emerging  wearable BP validation protocols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75202C-B9A6-A5D5-971F-6AE90BA746EE}"/>
              </a:ext>
            </a:extLst>
          </p:cNvPr>
          <p:cNvSpPr txBox="1"/>
          <p:nvPr/>
        </p:nvSpPr>
        <p:spPr>
          <a:xfrm>
            <a:off x="557645" y="1845439"/>
            <a:ext cx="1107670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>
                <a:solidFill>
                  <a:srgbClr val="C00000"/>
                </a:solidFill>
              </a:rPr>
              <a:t>Specific individual characteristics that may influence the PPG signal</a:t>
            </a:r>
          </a:p>
          <a:p>
            <a:pPr>
              <a:buNone/>
            </a:pPr>
            <a:br>
              <a:rPr lang="en-GB" dirty="0"/>
            </a:br>
            <a:r>
              <a:rPr lang="en-GB" dirty="0"/>
              <a:t>For example: age, sex, blood pressure range, skin tone and other biological or clinical factors.</a:t>
            </a:r>
          </a:p>
          <a:p>
            <a:pPr>
              <a:buNone/>
            </a:pPr>
            <a:endParaRPr lang="en-GB" b="1" dirty="0"/>
          </a:p>
          <a:p>
            <a:pPr>
              <a:buNone/>
            </a:pPr>
            <a:r>
              <a:rPr lang="en-GB" b="1" dirty="0"/>
              <a:t>Challenges:</a:t>
            </a:r>
          </a:p>
          <a:p>
            <a:pPr>
              <a:buNone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Even a very </a:t>
            </a:r>
            <a:r>
              <a:rPr lang="en-GB"/>
              <a:t>simple 2 strata </a:t>
            </a:r>
            <a:r>
              <a:rPr lang="en-GB" dirty="0"/>
              <a:t>model for each characteristic, for example BP (normal/high), sex (male/female), age (younger/older), skin tone (lighter/darker) -  would require a very large study population: (e.g.) </a:t>
            </a:r>
            <a:r>
              <a:rPr lang="en-GB" b="1" dirty="0"/>
              <a:t>40 × 2⁴ = 640 participants</a:t>
            </a:r>
            <a:r>
              <a:rPr lang="en-GB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Not all relevant factors affecting the relationship between PPG and blood pressure have yet been clearly identified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relationship between BP and PPG may differ in people with hypertensive target organ damage compared with those without </a:t>
            </a:r>
          </a:p>
        </p:txBody>
      </p:sp>
    </p:spTree>
    <p:extLst>
      <p:ext uri="{BB962C8B-B14F-4D97-AF65-F5344CB8AC3E}">
        <p14:creationId xmlns:p14="http://schemas.microsoft.com/office/powerpoint/2010/main" val="832349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65250A3-1564-5C05-B543-4D618E9679D4}"/>
              </a:ext>
            </a:extLst>
          </p:cNvPr>
          <p:cNvSpPr txBox="1"/>
          <p:nvPr/>
        </p:nvSpPr>
        <p:spPr>
          <a:xfrm>
            <a:off x="561109" y="355662"/>
            <a:ext cx="9656618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chemeClr val="tx2">
                    <a:lumMod val="75000"/>
                  </a:schemeClr>
                </a:solidFill>
              </a:rPr>
              <a:t>Pragmatic approach to evaluation for clinical adoption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D09947-B84E-8EA8-9FF7-3F2891E05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63" y="1040074"/>
            <a:ext cx="9187642" cy="5567559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865FC4E6-8B7F-C666-28A2-92DD3644E44F}"/>
              </a:ext>
            </a:extLst>
          </p:cNvPr>
          <p:cNvSpPr/>
          <p:nvPr/>
        </p:nvSpPr>
        <p:spPr>
          <a:xfrm>
            <a:off x="561109" y="1040074"/>
            <a:ext cx="2057400" cy="78278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RED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E069180F-BF59-BBF1-B59E-959C9C1F5BAB}"/>
              </a:ext>
            </a:extLst>
          </p:cNvPr>
          <p:cNvSpPr/>
          <p:nvPr/>
        </p:nvSpPr>
        <p:spPr>
          <a:xfrm>
            <a:off x="609600" y="3111329"/>
            <a:ext cx="2057400" cy="782781"/>
          </a:xfrm>
          <a:prstGeom prst="rightArrow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AMBER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9673BFE4-0314-B476-DE42-57D9D2E8D5DA}"/>
              </a:ext>
            </a:extLst>
          </p:cNvPr>
          <p:cNvSpPr/>
          <p:nvPr/>
        </p:nvSpPr>
        <p:spPr>
          <a:xfrm>
            <a:off x="658091" y="5300347"/>
            <a:ext cx="2057400" cy="782781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GREEN</a:t>
            </a:r>
          </a:p>
        </p:txBody>
      </p:sp>
    </p:spTree>
    <p:extLst>
      <p:ext uri="{BB962C8B-B14F-4D97-AF65-F5344CB8AC3E}">
        <p14:creationId xmlns:p14="http://schemas.microsoft.com/office/powerpoint/2010/main" val="2241880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89E3F6-5560-16AE-77D4-0F8BF944D7A0}"/>
              </a:ext>
            </a:extLst>
          </p:cNvPr>
          <p:cNvSpPr txBox="1"/>
          <p:nvPr/>
        </p:nvSpPr>
        <p:spPr>
          <a:xfrm>
            <a:off x="644236" y="671945"/>
            <a:ext cx="8503227" cy="1800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/>
              <a:t>WS3: Real-world pilot development:</a:t>
            </a:r>
            <a:br>
              <a:rPr lang="en-GB" sz="2800" dirty="0"/>
            </a:br>
            <a:r>
              <a:rPr lang="en-GB" sz="2800" dirty="0"/>
              <a:t>Designing the first reusable NHS-facing evaluation pilot for wearable BP technologies</a:t>
            </a:r>
          </a:p>
          <a:p>
            <a:endParaRPr lang="en-US" sz="27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FA8EF4-9A76-E8A2-3BEE-B05F1B112D64}"/>
              </a:ext>
            </a:extLst>
          </p:cNvPr>
          <p:cNvSpPr txBox="1"/>
          <p:nvPr/>
        </p:nvSpPr>
        <p:spPr>
          <a:xfrm>
            <a:off x="1122218" y="2903325"/>
            <a:ext cx="10287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Why Workstream 3 matters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programme now needs a practical delivery vehicle, not just architecture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pilot is the point at which evaluation, data pathway and clinical workflow come together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 well-designed first pilot will create both early evidence and reusable infrastructure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Without a pilot, the programme remains conceptual; with it, BIHS can move toward fundable and scalable execution</a:t>
            </a:r>
          </a:p>
        </p:txBody>
      </p:sp>
    </p:spTree>
    <p:extLst>
      <p:ext uri="{BB962C8B-B14F-4D97-AF65-F5344CB8AC3E}">
        <p14:creationId xmlns:p14="http://schemas.microsoft.com/office/powerpoint/2010/main" val="3528186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0B48C4-B810-4666-0325-55591DA5224B}"/>
              </a:ext>
            </a:extLst>
          </p:cNvPr>
          <p:cNvSpPr txBox="1"/>
          <p:nvPr/>
        </p:nvSpPr>
        <p:spPr>
          <a:xfrm>
            <a:off x="460638" y="1429768"/>
            <a:ext cx="91512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How the three strands connect</a:t>
            </a:r>
          </a:p>
          <a:p>
            <a:pPr>
              <a:buNone/>
            </a:pPr>
            <a:endParaRPr lang="en-GB" dirty="0"/>
          </a:p>
          <a:p>
            <a:r>
              <a:rPr lang="en-GB" dirty="0"/>
              <a:t>Each workstream informs the others; none stands alone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15814B-F243-7193-BD2C-96E2D4C2A1BC}"/>
              </a:ext>
            </a:extLst>
          </p:cNvPr>
          <p:cNvSpPr txBox="1"/>
          <p:nvPr/>
        </p:nvSpPr>
        <p:spPr>
          <a:xfrm>
            <a:off x="460638" y="750360"/>
            <a:ext cx="636126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63A4D"/>
                </a:solidFill>
              </a:rPr>
              <a:t>This is not 3 separate conversations</a:t>
            </a:r>
            <a:endParaRPr lang="en-US" sz="2700" dirty="0"/>
          </a:p>
        </p:txBody>
      </p:sp>
      <p:sp>
        <p:nvSpPr>
          <p:cNvPr id="7" name="Shape 3">
            <a:extLst>
              <a:ext uri="{FF2B5EF4-FFF2-40B4-BE49-F238E27FC236}">
                <a16:creationId xmlns:a16="http://schemas.microsoft.com/office/drawing/2014/main" id="{80F1B21B-6F9C-3FC7-E23A-FFB06756733E}"/>
              </a:ext>
            </a:extLst>
          </p:cNvPr>
          <p:cNvSpPr/>
          <p:nvPr/>
        </p:nvSpPr>
        <p:spPr>
          <a:xfrm>
            <a:off x="402745" y="3114502"/>
            <a:ext cx="3566160" cy="1200328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algn="ctr"/>
            <a:r>
              <a:rPr lang="en-GB" b="1" dirty="0"/>
              <a:t>Workstream 1 </a:t>
            </a:r>
          </a:p>
          <a:p>
            <a:r>
              <a:rPr lang="en-GB" dirty="0"/>
              <a:t>defines the evaluation logic, use case and evidence thresholds</a:t>
            </a:r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9F162AB2-3750-0E70-9346-A9A3818BD6CF}"/>
              </a:ext>
            </a:extLst>
          </p:cNvPr>
          <p:cNvSpPr/>
          <p:nvPr/>
        </p:nvSpPr>
        <p:spPr>
          <a:xfrm>
            <a:off x="4402558" y="3111447"/>
            <a:ext cx="3566160" cy="1200329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algn="ctr"/>
            <a:r>
              <a:rPr lang="en-GB" b="1" dirty="0"/>
              <a:t>Workstream 2 </a:t>
            </a:r>
          </a:p>
          <a:p>
            <a:r>
              <a:rPr lang="en-GB" dirty="0"/>
              <a:t>defines what data should flow, in what form, and under what governance</a:t>
            </a:r>
          </a:p>
        </p:txBody>
      </p:sp>
      <p:sp>
        <p:nvSpPr>
          <p:cNvPr id="9" name="Shape 3">
            <a:extLst>
              <a:ext uri="{FF2B5EF4-FFF2-40B4-BE49-F238E27FC236}">
                <a16:creationId xmlns:a16="http://schemas.microsoft.com/office/drawing/2014/main" id="{9B1C2090-C354-9AA8-D51C-811BAE7CAE73}"/>
              </a:ext>
            </a:extLst>
          </p:cNvPr>
          <p:cNvSpPr/>
          <p:nvPr/>
        </p:nvSpPr>
        <p:spPr>
          <a:xfrm>
            <a:off x="8319243" y="3084022"/>
            <a:ext cx="3566160" cy="1200328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D7E0E6"/>
            </a:solidFill>
            <a:prstDash val="solid"/>
          </a:ln>
          <a:effectLst>
            <a:outerShdw blurRad="127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algn="ctr"/>
            <a:r>
              <a:rPr lang="en-GB" b="1" dirty="0"/>
              <a:t>Workstream 3 </a:t>
            </a:r>
          </a:p>
          <a:p>
            <a:r>
              <a:rPr lang="en-GB" dirty="0"/>
              <a:t>applies both in a real-world pilot</a:t>
            </a:r>
          </a:p>
        </p:txBody>
      </p:sp>
      <p:sp>
        <p:nvSpPr>
          <p:cNvPr id="12" name="Arrow: Curved Up 11">
            <a:extLst>
              <a:ext uri="{FF2B5EF4-FFF2-40B4-BE49-F238E27FC236}">
                <a16:creationId xmlns:a16="http://schemas.microsoft.com/office/drawing/2014/main" id="{E67A208F-D0B1-A135-2CB4-0B8267FFE5DB}"/>
              </a:ext>
            </a:extLst>
          </p:cNvPr>
          <p:cNvSpPr/>
          <p:nvPr/>
        </p:nvSpPr>
        <p:spPr>
          <a:xfrm>
            <a:off x="2763982" y="4433454"/>
            <a:ext cx="2092036" cy="561110"/>
          </a:xfrm>
          <a:prstGeom prst="curvedUp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Arrow: Curved Down 13">
            <a:extLst>
              <a:ext uri="{FF2B5EF4-FFF2-40B4-BE49-F238E27FC236}">
                <a16:creationId xmlns:a16="http://schemas.microsoft.com/office/drawing/2014/main" id="{FCECC7A0-6DC4-2E97-2B0B-3E257333EA96}"/>
              </a:ext>
            </a:extLst>
          </p:cNvPr>
          <p:cNvSpPr/>
          <p:nvPr/>
        </p:nvSpPr>
        <p:spPr>
          <a:xfrm>
            <a:off x="7304397" y="2399991"/>
            <a:ext cx="2029691" cy="581891"/>
          </a:xfrm>
          <a:prstGeom prst="curvedDown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B4379A-271A-0BE1-7996-F643EF12833D}"/>
              </a:ext>
            </a:extLst>
          </p:cNvPr>
          <p:cNvSpPr txBox="1"/>
          <p:nvPr/>
        </p:nvSpPr>
        <p:spPr>
          <a:xfrm>
            <a:off x="1059873" y="5444549"/>
            <a:ext cx="102038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Pilot outcome:</a:t>
            </a:r>
            <a:b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</a:b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A practical UK test case for wearable BP evaluation, NHS pathway fit and future scale</a:t>
            </a:r>
          </a:p>
        </p:txBody>
      </p:sp>
    </p:spTree>
    <p:extLst>
      <p:ext uri="{BB962C8B-B14F-4D97-AF65-F5344CB8AC3E}">
        <p14:creationId xmlns:p14="http://schemas.microsoft.com/office/powerpoint/2010/main" val="2517483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E61B490F2B3E4D953C4A6E21CE8814" ma:contentTypeVersion="13" ma:contentTypeDescription="Create a new document." ma:contentTypeScope="" ma:versionID="eae7a2a7d239d53fa90a26e1a7b25f46">
  <xsd:schema xmlns:xsd="http://www.w3.org/2001/XMLSchema" xmlns:xs="http://www.w3.org/2001/XMLSchema" xmlns:p="http://schemas.microsoft.com/office/2006/metadata/properties" xmlns:ns2="ecaa12b9-5d0c-46ba-a481-f560b03e2261" xmlns:ns3="75c67853-e002-4799-95be-a408151fcf24" targetNamespace="http://schemas.microsoft.com/office/2006/metadata/properties" ma:root="true" ma:fieldsID="e21f1526d2bf77506187548270692ffc" ns2:_="" ns3:_="">
    <xsd:import namespace="ecaa12b9-5d0c-46ba-a481-f560b03e2261"/>
    <xsd:import namespace="75c67853-e002-4799-95be-a408151fcf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aa12b9-5d0c-46ba-a481-f560b03e22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0f95b-dd7d-4feb-b808-12698c26d84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c67853-e002-4799-95be-a408151fcf2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2380942-5dc2-4b48-bda2-9aa657d3329f}" ma:internalName="TaxCatchAll" ma:showField="CatchAllData" ma:web="75c67853-e002-4799-95be-a408151fcf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aa12b9-5d0c-46ba-a481-f560b03e2261">
      <Terms xmlns="http://schemas.microsoft.com/office/infopath/2007/PartnerControls"/>
    </lcf76f155ced4ddcb4097134ff3c332f>
    <TaxCatchAll xmlns="75c67853-e002-4799-95be-a408151fcf2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1640D1-BF8F-4A26-9FAC-15CA749FFA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aa12b9-5d0c-46ba-a481-f560b03e2261"/>
    <ds:schemaRef ds:uri="75c67853-e002-4799-95be-a408151fcf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FD5919-CBDA-417B-B9A3-9E074E5700AD}">
  <ds:schemaRefs>
    <ds:schemaRef ds:uri="http://schemas.microsoft.com/office/2006/metadata/properties"/>
    <ds:schemaRef ds:uri="http://schemas.microsoft.com/office/infopath/2007/PartnerControls"/>
    <ds:schemaRef ds:uri="ecaa12b9-5d0c-46ba-a481-f560b03e2261"/>
    <ds:schemaRef ds:uri="75c67853-e002-4799-95be-a408151fcf24"/>
  </ds:schemaRefs>
</ds:datastoreItem>
</file>

<file path=customXml/itemProps3.xml><?xml version="1.0" encoding="utf-8"?>
<ds:datastoreItem xmlns:ds="http://schemas.openxmlformats.org/officeDocument/2006/customXml" ds:itemID="{CDDCF906-A7A7-42E4-8A9B-C3C6628A05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1646</TotalTime>
  <Words>1744</Words>
  <Application>Microsoft Office PowerPoint</Application>
  <PresentationFormat>Widescreen</PresentationFormat>
  <Paragraphs>205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BIHS BP Wearables Kickoff Pack</dc:title>
  <dc:subject>Kickoff meetings and agenda</dc:subject>
  <dc:creator>OpenAI</dc:creator>
  <cp:lastModifiedBy>Lynn Mackay-Thomas</cp:lastModifiedBy>
  <cp:revision>6</cp:revision>
  <dcterms:created xsi:type="dcterms:W3CDTF">2026-03-30T12:48:14Z</dcterms:created>
  <dcterms:modified xsi:type="dcterms:W3CDTF">2026-04-22T14:43:44Z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0x010100D3E61B490F2B3E4D953C4A6E21CE8814</vt:lpwstr>
  </property>
  <property fmtid="{D5CDD505-2E9C-101B-9397-08002B2CF9AE}" pid="3" name="MediaServiceImageTags">
    <vt:lpwstr/>
  </property>
</Properties>
</file>